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6" r:id="rId2"/>
    <p:sldId id="257" r:id="rId3"/>
    <p:sldId id="274" r:id="rId4"/>
    <p:sldId id="258" r:id="rId5"/>
    <p:sldId id="259" r:id="rId6"/>
    <p:sldId id="269" r:id="rId7"/>
    <p:sldId id="260" r:id="rId8"/>
    <p:sldId id="275" r:id="rId9"/>
    <p:sldId id="270" r:id="rId10"/>
    <p:sldId id="262" r:id="rId11"/>
    <p:sldId id="271" r:id="rId12"/>
    <p:sldId id="272" r:id="rId13"/>
    <p:sldId id="27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296"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5E808E-3482-4962-9FC0-67A95FE574EE}" type="datetimeFigureOut">
              <a:rPr lang="en-US" smtClean="0"/>
              <a:pPr/>
              <a:t>4/1/2020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27F002-3575-4F72-BAF6-C429994E0026}" type="slidenum">
              <a:rPr lang="en-US" smtClean="0"/>
              <a:pPr/>
              <a:t>‹#›</a:t>
            </a:fld>
            <a:endParaRPr lang="en-US"/>
          </a:p>
        </p:txBody>
      </p:sp>
    </p:spTree>
    <p:extLst>
      <p:ext uri="{BB962C8B-B14F-4D97-AF65-F5344CB8AC3E}">
        <p14:creationId xmlns:p14="http://schemas.microsoft.com/office/powerpoint/2010/main" val="3532115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27F002-3575-4F72-BAF6-C429994E002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27F002-3575-4F72-BAF6-C429994E0026}"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225A0443-63BC-4CBC-9AD5-F051E829A942}" type="datetime1">
              <a:rPr lang="en-US" smtClean="0"/>
              <a:t>4/1/2020</a:t>
            </a:fld>
            <a:endParaRPr lang="en-GB"/>
          </a:p>
        </p:txBody>
      </p:sp>
      <p:sp>
        <p:nvSpPr>
          <p:cNvPr id="16" name="Slide Number Placeholder 15"/>
          <p:cNvSpPr>
            <a:spLocks noGrp="1"/>
          </p:cNvSpPr>
          <p:nvPr>
            <p:ph type="sldNum" sz="quarter" idx="11"/>
          </p:nvPr>
        </p:nvSpPr>
        <p:spPr/>
        <p:txBody>
          <a:bodyPr/>
          <a:lstStyle/>
          <a:p>
            <a:fld id="{649DE382-DC72-4AD2-B4D5-02637D502CC4}" type="slidenum">
              <a:rPr lang="en-GB" smtClean="0"/>
              <a:pPr/>
              <a:t>‹#›</a:t>
            </a:fld>
            <a:endParaRPr lang="en-GB"/>
          </a:p>
        </p:txBody>
      </p:sp>
      <p:sp>
        <p:nvSpPr>
          <p:cNvPr id="17" name="Footer Placeholder 16"/>
          <p:cNvSpPr>
            <a:spLocks noGrp="1"/>
          </p:cNvSpPr>
          <p:nvPr>
            <p:ph type="ftr" sz="quarter" idx="12"/>
          </p:nvPr>
        </p:nvSpPr>
        <p:spPr/>
        <p:txBody>
          <a:bodyPr/>
          <a:lstStyle/>
          <a:p>
            <a:r>
              <a:rPr lang="en-GB" smtClean="0"/>
              <a:t>Dr Amina Muazzam</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0502C6-73D7-4E24-B2DC-515644CD2FCE}" type="datetime1">
              <a:rPr lang="en-US" smtClean="0"/>
              <a:t>4/1/2020</a:t>
            </a:fld>
            <a:endParaRPr lang="en-GB"/>
          </a:p>
        </p:txBody>
      </p:sp>
      <p:sp>
        <p:nvSpPr>
          <p:cNvPr id="5" name="Footer Placeholder 4"/>
          <p:cNvSpPr>
            <a:spLocks noGrp="1"/>
          </p:cNvSpPr>
          <p:nvPr>
            <p:ph type="ftr" sz="quarter" idx="11"/>
          </p:nvPr>
        </p:nvSpPr>
        <p:spPr/>
        <p:txBody>
          <a:bodyPr/>
          <a:lstStyle/>
          <a:p>
            <a:r>
              <a:rPr lang="en-GB" smtClean="0"/>
              <a:t>Dr Amina Muazzam</a:t>
            </a:r>
            <a:endParaRPr lang="en-GB"/>
          </a:p>
        </p:txBody>
      </p:sp>
      <p:sp>
        <p:nvSpPr>
          <p:cNvPr id="6" name="Slide Number Placeholder 5"/>
          <p:cNvSpPr>
            <a:spLocks noGrp="1"/>
          </p:cNvSpPr>
          <p:nvPr>
            <p:ph type="sldNum" sz="quarter" idx="12"/>
          </p:nvPr>
        </p:nvSpPr>
        <p:spPr/>
        <p:txBody>
          <a:bodyPr/>
          <a:lstStyle/>
          <a:p>
            <a:fld id="{649DE382-DC72-4AD2-B4D5-02637D502CC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C02208-AA26-43B6-84B8-C488FB242998}" type="datetime1">
              <a:rPr lang="en-US" smtClean="0"/>
              <a:t>4/1/2020</a:t>
            </a:fld>
            <a:endParaRPr lang="en-GB"/>
          </a:p>
        </p:txBody>
      </p:sp>
      <p:sp>
        <p:nvSpPr>
          <p:cNvPr id="5" name="Footer Placeholder 4"/>
          <p:cNvSpPr>
            <a:spLocks noGrp="1"/>
          </p:cNvSpPr>
          <p:nvPr>
            <p:ph type="ftr" sz="quarter" idx="11"/>
          </p:nvPr>
        </p:nvSpPr>
        <p:spPr/>
        <p:txBody>
          <a:bodyPr/>
          <a:lstStyle/>
          <a:p>
            <a:r>
              <a:rPr lang="en-GB" smtClean="0"/>
              <a:t>Dr Amina Muazzam</a:t>
            </a:r>
            <a:endParaRPr lang="en-GB"/>
          </a:p>
        </p:txBody>
      </p:sp>
      <p:sp>
        <p:nvSpPr>
          <p:cNvPr id="6" name="Slide Number Placeholder 5"/>
          <p:cNvSpPr>
            <a:spLocks noGrp="1"/>
          </p:cNvSpPr>
          <p:nvPr>
            <p:ph type="sldNum" sz="quarter" idx="12"/>
          </p:nvPr>
        </p:nvSpPr>
        <p:spPr/>
        <p:txBody>
          <a:bodyPr/>
          <a:lstStyle/>
          <a:p>
            <a:fld id="{649DE382-DC72-4AD2-B4D5-02637D502CC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27AA8B21-2ECD-4078-9B9C-CEB909E2EA9A}" type="datetime1">
              <a:rPr lang="en-US" smtClean="0"/>
              <a:t>4/1/2020</a:t>
            </a:fld>
            <a:endParaRPr lang="en-GB"/>
          </a:p>
        </p:txBody>
      </p:sp>
      <p:sp>
        <p:nvSpPr>
          <p:cNvPr id="15" name="Slide Number Placeholder 14"/>
          <p:cNvSpPr>
            <a:spLocks noGrp="1"/>
          </p:cNvSpPr>
          <p:nvPr>
            <p:ph type="sldNum" sz="quarter" idx="15"/>
          </p:nvPr>
        </p:nvSpPr>
        <p:spPr/>
        <p:txBody>
          <a:bodyPr/>
          <a:lstStyle>
            <a:lvl1pPr algn="ctr">
              <a:defRPr/>
            </a:lvl1pPr>
          </a:lstStyle>
          <a:p>
            <a:fld id="{649DE382-DC72-4AD2-B4D5-02637D502CC4}" type="slidenum">
              <a:rPr lang="en-GB" smtClean="0"/>
              <a:pPr/>
              <a:t>‹#›</a:t>
            </a:fld>
            <a:endParaRPr lang="en-GB"/>
          </a:p>
        </p:txBody>
      </p:sp>
      <p:sp>
        <p:nvSpPr>
          <p:cNvPr id="16" name="Footer Placeholder 15"/>
          <p:cNvSpPr>
            <a:spLocks noGrp="1"/>
          </p:cNvSpPr>
          <p:nvPr>
            <p:ph type="ftr" sz="quarter" idx="16"/>
          </p:nvPr>
        </p:nvSpPr>
        <p:spPr/>
        <p:txBody>
          <a:bodyPr/>
          <a:lstStyle/>
          <a:p>
            <a:r>
              <a:rPr lang="en-GB" smtClean="0"/>
              <a:t>Dr Amina Muazzam</a:t>
            </a:r>
            <a:endParaRPr lang="en-GB"/>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F4C8281-171B-4A6C-8EA9-A60825070F97}" type="datetime1">
              <a:rPr lang="en-US" smtClean="0"/>
              <a:t>4/1/2020</a:t>
            </a:fld>
            <a:endParaRPr lang="en-GB"/>
          </a:p>
        </p:txBody>
      </p:sp>
      <p:sp>
        <p:nvSpPr>
          <p:cNvPr id="5" name="Footer Placeholder 4"/>
          <p:cNvSpPr>
            <a:spLocks noGrp="1"/>
          </p:cNvSpPr>
          <p:nvPr>
            <p:ph type="ftr" sz="quarter" idx="11"/>
          </p:nvPr>
        </p:nvSpPr>
        <p:spPr/>
        <p:txBody>
          <a:bodyPr/>
          <a:lstStyle/>
          <a:p>
            <a:r>
              <a:rPr lang="en-GB" smtClean="0"/>
              <a:t>Dr Amina Muazzam</a:t>
            </a:r>
            <a:endParaRPr lang="en-GB"/>
          </a:p>
        </p:txBody>
      </p:sp>
      <p:sp>
        <p:nvSpPr>
          <p:cNvPr id="6" name="Slide Number Placeholder 5"/>
          <p:cNvSpPr>
            <a:spLocks noGrp="1"/>
          </p:cNvSpPr>
          <p:nvPr>
            <p:ph type="sldNum" sz="quarter" idx="12"/>
          </p:nvPr>
        </p:nvSpPr>
        <p:spPr/>
        <p:txBody>
          <a:bodyPr/>
          <a:lstStyle/>
          <a:p>
            <a:fld id="{649DE382-DC72-4AD2-B4D5-02637D502CC4}" type="slidenum">
              <a:rPr lang="en-GB" smtClean="0"/>
              <a:pPr/>
              <a:t>‹#›</a:t>
            </a:fld>
            <a:endParaRPr lang="en-GB"/>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62B0D1F-B8C9-47A2-854B-2D216C3E798E}" type="datetime1">
              <a:rPr lang="en-US" smtClean="0"/>
              <a:t>4/1/2020</a:t>
            </a:fld>
            <a:endParaRPr lang="en-GB"/>
          </a:p>
        </p:txBody>
      </p:sp>
      <p:sp>
        <p:nvSpPr>
          <p:cNvPr id="6" name="Footer Placeholder 5"/>
          <p:cNvSpPr>
            <a:spLocks noGrp="1"/>
          </p:cNvSpPr>
          <p:nvPr>
            <p:ph type="ftr" sz="quarter" idx="11"/>
          </p:nvPr>
        </p:nvSpPr>
        <p:spPr/>
        <p:txBody>
          <a:bodyPr/>
          <a:lstStyle/>
          <a:p>
            <a:r>
              <a:rPr lang="en-GB" smtClean="0"/>
              <a:t>Dr Amina Muazzam</a:t>
            </a:r>
            <a:endParaRPr lang="en-GB"/>
          </a:p>
        </p:txBody>
      </p:sp>
      <p:sp>
        <p:nvSpPr>
          <p:cNvPr id="7" name="Slide Number Placeholder 6"/>
          <p:cNvSpPr>
            <a:spLocks noGrp="1"/>
          </p:cNvSpPr>
          <p:nvPr>
            <p:ph type="sldNum" sz="quarter" idx="12"/>
          </p:nvPr>
        </p:nvSpPr>
        <p:spPr/>
        <p:txBody>
          <a:bodyPr/>
          <a:lstStyle/>
          <a:p>
            <a:fld id="{649DE382-DC72-4AD2-B4D5-02637D502CC4}" type="slidenum">
              <a:rPr lang="en-GB" smtClean="0"/>
              <a:pPr/>
              <a:t>‹#›</a:t>
            </a:fld>
            <a:endParaRPr lang="en-GB"/>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649DE382-DC72-4AD2-B4D5-02637D502CC4}" type="slidenum">
              <a:rPr lang="en-GB" smtClean="0"/>
              <a:pPr/>
              <a:t>‹#›</a:t>
            </a:fld>
            <a:endParaRPr lang="en-GB"/>
          </a:p>
        </p:txBody>
      </p:sp>
      <p:sp>
        <p:nvSpPr>
          <p:cNvPr id="8" name="Footer Placeholder 7"/>
          <p:cNvSpPr>
            <a:spLocks noGrp="1"/>
          </p:cNvSpPr>
          <p:nvPr>
            <p:ph type="ftr" sz="quarter" idx="11"/>
          </p:nvPr>
        </p:nvSpPr>
        <p:spPr/>
        <p:txBody>
          <a:bodyPr/>
          <a:lstStyle/>
          <a:p>
            <a:r>
              <a:rPr lang="en-GB" smtClean="0"/>
              <a:t>Dr Amina Muazzam</a:t>
            </a:r>
            <a:endParaRPr lang="en-GB"/>
          </a:p>
        </p:txBody>
      </p:sp>
      <p:sp>
        <p:nvSpPr>
          <p:cNvPr id="7" name="Date Placeholder 6"/>
          <p:cNvSpPr>
            <a:spLocks noGrp="1"/>
          </p:cNvSpPr>
          <p:nvPr>
            <p:ph type="dt" sz="half" idx="10"/>
          </p:nvPr>
        </p:nvSpPr>
        <p:spPr/>
        <p:txBody>
          <a:bodyPr/>
          <a:lstStyle/>
          <a:p>
            <a:fld id="{731AD1DD-BF1D-41F2-AA63-64205972E240}" type="datetime1">
              <a:rPr lang="en-US" smtClean="0"/>
              <a:t>4/1/2020</a:t>
            </a:fld>
            <a:endParaRPr lang="en-GB"/>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35EDFA0-1189-4BEA-A015-99A85330C130}" type="datetime1">
              <a:rPr lang="en-US" smtClean="0"/>
              <a:t>4/1/2020</a:t>
            </a:fld>
            <a:endParaRPr lang="en-GB"/>
          </a:p>
        </p:txBody>
      </p:sp>
      <p:sp>
        <p:nvSpPr>
          <p:cNvPr id="4" name="Footer Placeholder 3"/>
          <p:cNvSpPr>
            <a:spLocks noGrp="1"/>
          </p:cNvSpPr>
          <p:nvPr>
            <p:ph type="ftr" sz="quarter" idx="11"/>
          </p:nvPr>
        </p:nvSpPr>
        <p:spPr/>
        <p:txBody>
          <a:bodyPr/>
          <a:lstStyle/>
          <a:p>
            <a:r>
              <a:rPr lang="en-GB" smtClean="0"/>
              <a:t>Dr Amina Muazzam</a:t>
            </a:r>
            <a:endParaRPr lang="en-GB"/>
          </a:p>
        </p:txBody>
      </p:sp>
      <p:sp>
        <p:nvSpPr>
          <p:cNvPr id="5" name="Slide Number Placeholder 4"/>
          <p:cNvSpPr>
            <a:spLocks noGrp="1"/>
          </p:cNvSpPr>
          <p:nvPr>
            <p:ph type="sldNum" sz="quarter" idx="12"/>
          </p:nvPr>
        </p:nvSpPr>
        <p:spPr/>
        <p:txBody>
          <a:bodyPr/>
          <a:lstStyle/>
          <a:p>
            <a:fld id="{649DE382-DC72-4AD2-B4D5-02637D502CC4}" type="slidenum">
              <a:rPr lang="en-GB" smtClean="0"/>
              <a:pPr/>
              <a:t>‹#›</a:t>
            </a:fld>
            <a:endParaRPr lang="en-GB"/>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4BCD7D-A57A-4FA4-99D7-C7D01643A109}" type="datetime1">
              <a:rPr lang="en-US" smtClean="0"/>
              <a:t>4/1/2020</a:t>
            </a:fld>
            <a:endParaRPr lang="en-GB"/>
          </a:p>
        </p:txBody>
      </p:sp>
      <p:sp>
        <p:nvSpPr>
          <p:cNvPr id="3" name="Footer Placeholder 2"/>
          <p:cNvSpPr>
            <a:spLocks noGrp="1"/>
          </p:cNvSpPr>
          <p:nvPr>
            <p:ph type="ftr" sz="quarter" idx="11"/>
          </p:nvPr>
        </p:nvSpPr>
        <p:spPr/>
        <p:txBody>
          <a:bodyPr/>
          <a:lstStyle/>
          <a:p>
            <a:r>
              <a:rPr lang="en-GB" smtClean="0"/>
              <a:t>Dr Amina Muazzam</a:t>
            </a:r>
            <a:endParaRPr lang="en-GB"/>
          </a:p>
        </p:txBody>
      </p:sp>
      <p:sp>
        <p:nvSpPr>
          <p:cNvPr id="4" name="Slide Number Placeholder 3"/>
          <p:cNvSpPr>
            <a:spLocks noGrp="1"/>
          </p:cNvSpPr>
          <p:nvPr>
            <p:ph type="sldNum" sz="quarter" idx="12"/>
          </p:nvPr>
        </p:nvSpPr>
        <p:spPr/>
        <p:txBody>
          <a:bodyPr/>
          <a:lstStyle/>
          <a:p>
            <a:fld id="{649DE382-DC72-4AD2-B4D5-02637D502CC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DDE5E444-F9FD-47F1-ADED-E38F022CE787}" type="datetime1">
              <a:rPr lang="en-US" smtClean="0"/>
              <a:t>4/1/2020</a:t>
            </a:fld>
            <a:endParaRPr lang="en-GB"/>
          </a:p>
        </p:txBody>
      </p:sp>
      <p:sp>
        <p:nvSpPr>
          <p:cNvPr id="9" name="Slide Number Placeholder 8"/>
          <p:cNvSpPr>
            <a:spLocks noGrp="1"/>
          </p:cNvSpPr>
          <p:nvPr>
            <p:ph type="sldNum" sz="quarter" idx="15"/>
          </p:nvPr>
        </p:nvSpPr>
        <p:spPr/>
        <p:txBody>
          <a:bodyPr/>
          <a:lstStyle/>
          <a:p>
            <a:fld id="{649DE382-DC72-4AD2-B4D5-02637D502CC4}" type="slidenum">
              <a:rPr lang="en-GB" smtClean="0"/>
              <a:pPr/>
              <a:t>‹#›</a:t>
            </a:fld>
            <a:endParaRPr lang="en-GB"/>
          </a:p>
        </p:txBody>
      </p:sp>
      <p:sp>
        <p:nvSpPr>
          <p:cNvPr id="10" name="Footer Placeholder 9"/>
          <p:cNvSpPr>
            <a:spLocks noGrp="1"/>
          </p:cNvSpPr>
          <p:nvPr>
            <p:ph type="ftr" sz="quarter" idx="16"/>
          </p:nvPr>
        </p:nvSpPr>
        <p:spPr/>
        <p:txBody>
          <a:bodyPr/>
          <a:lstStyle/>
          <a:p>
            <a:r>
              <a:rPr lang="en-GB" smtClean="0"/>
              <a:t>Dr Amina Muazzam</a:t>
            </a:r>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D969FF5E-1240-4D16-8510-118791FD563E}" type="datetime1">
              <a:rPr lang="en-US" smtClean="0"/>
              <a:t>4/1/2020</a:t>
            </a:fld>
            <a:endParaRPr lang="en-GB"/>
          </a:p>
        </p:txBody>
      </p:sp>
      <p:sp>
        <p:nvSpPr>
          <p:cNvPr id="9" name="Slide Number Placeholder 8"/>
          <p:cNvSpPr>
            <a:spLocks noGrp="1"/>
          </p:cNvSpPr>
          <p:nvPr>
            <p:ph type="sldNum" sz="quarter" idx="11"/>
          </p:nvPr>
        </p:nvSpPr>
        <p:spPr/>
        <p:txBody>
          <a:bodyPr/>
          <a:lstStyle/>
          <a:p>
            <a:fld id="{649DE382-DC72-4AD2-B4D5-02637D502CC4}" type="slidenum">
              <a:rPr lang="en-GB" smtClean="0"/>
              <a:pPr/>
              <a:t>‹#›</a:t>
            </a:fld>
            <a:endParaRPr lang="en-GB"/>
          </a:p>
        </p:txBody>
      </p:sp>
      <p:sp>
        <p:nvSpPr>
          <p:cNvPr id="10" name="Footer Placeholder 9"/>
          <p:cNvSpPr>
            <a:spLocks noGrp="1"/>
          </p:cNvSpPr>
          <p:nvPr>
            <p:ph type="ftr" sz="quarter" idx="12"/>
          </p:nvPr>
        </p:nvSpPr>
        <p:spPr/>
        <p:txBody>
          <a:bodyPr/>
          <a:lstStyle/>
          <a:p>
            <a:r>
              <a:rPr lang="en-GB" smtClean="0"/>
              <a:t>Dr Amina Muazzam</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DAC59CA-7B66-4978-9C14-13EE9C25DE77}" type="datetime1">
              <a:rPr lang="en-US" smtClean="0"/>
              <a:t>4/1/2020</a:t>
            </a:fld>
            <a:endParaRPr lang="en-GB"/>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r>
              <a:rPr lang="en-GB" smtClean="0"/>
              <a:t>Dr Amina Muazzam</a:t>
            </a:r>
            <a:endParaRPr lang="en-GB"/>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49DE382-DC72-4AD2-B4D5-02637D502CC4}" type="slidenum">
              <a:rPr lang="en-GB" smtClean="0"/>
              <a:pPr/>
              <a:t>‹#›</a:t>
            </a:fld>
            <a:endParaRPr lang="en-GB"/>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t>Dr </a:t>
            </a:r>
            <a:r>
              <a:rPr lang="en-GB" dirty="0" err="1" smtClean="0"/>
              <a:t>Amina</a:t>
            </a:r>
            <a:r>
              <a:rPr lang="en-GB" dirty="0" smtClean="0"/>
              <a:t> </a:t>
            </a:r>
            <a:r>
              <a:rPr lang="en-GB" dirty="0" err="1" smtClean="0"/>
              <a:t>Muazzam</a:t>
            </a:r>
            <a:endParaRPr lang="en-GB" dirty="0" smtClean="0"/>
          </a:p>
          <a:p>
            <a:r>
              <a:rPr lang="en-GB" dirty="0" smtClean="0"/>
              <a:t>LCWU</a:t>
            </a:r>
            <a:endParaRPr lang="en-GB" dirty="0"/>
          </a:p>
        </p:txBody>
      </p:sp>
      <p:sp>
        <p:nvSpPr>
          <p:cNvPr id="2" name="Title 1"/>
          <p:cNvSpPr>
            <a:spLocks noGrp="1"/>
          </p:cNvSpPr>
          <p:nvPr>
            <p:ph type="ctrTitle"/>
          </p:nvPr>
        </p:nvSpPr>
        <p:spPr/>
        <p:txBody>
          <a:bodyPr/>
          <a:lstStyle/>
          <a:p>
            <a:r>
              <a:rPr lang="en-GB" dirty="0" smtClean="0"/>
              <a:t> Relapse Prevention</a:t>
            </a:r>
            <a:endParaRPr lang="en-GB" dirty="0"/>
          </a:p>
        </p:txBody>
      </p:sp>
      <p:sp>
        <p:nvSpPr>
          <p:cNvPr id="4" name="Date Placeholder 3"/>
          <p:cNvSpPr>
            <a:spLocks noGrp="1"/>
          </p:cNvSpPr>
          <p:nvPr>
            <p:ph type="dt" sz="half" idx="10"/>
          </p:nvPr>
        </p:nvSpPr>
        <p:spPr/>
        <p:txBody>
          <a:bodyPr/>
          <a:lstStyle/>
          <a:p>
            <a:fld id="{056A55F6-6EC7-442F-A511-066ACDCA4C58}" type="datetime1">
              <a:rPr lang="en-US" smtClean="0"/>
              <a:t>4/1/2020</a:t>
            </a:fld>
            <a:endParaRPr lang="en-GB"/>
          </a:p>
        </p:txBody>
      </p:sp>
      <p:sp>
        <p:nvSpPr>
          <p:cNvPr id="5" name="Footer Placeholder 4"/>
          <p:cNvSpPr>
            <a:spLocks noGrp="1"/>
          </p:cNvSpPr>
          <p:nvPr>
            <p:ph type="ftr" sz="quarter" idx="12"/>
          </p:nvPr>
        </p:nvSpPr>
        <p:spPr/>
        <p:txBody>
          <a:bodyPr/>
          <a:lstStyle/>
          <a:p>
            <a:r>
              <a:rPr lang="en-GB" smtClean="0"/>
              <a:t>Dr Amina Muazzam</a:t>
            </a:r>
            <a:endParaRPr lang="en-GB"/>
          </a:p>
        </p:txBody>
      </p:sp>
      <p:sp>
        <p:nvSpPr>
          <p:cNvPr id="6" name="Slide Number Placeholder 5"/>
          <p:cNvSpPr>
            <a:spLocks noGrp="1"/>
          </p:cNvSpPr>
          <p:nvPr>
            <p:ph type="sldNum" sz="quarter" idx="11"/>
          </p:nvPr>
        </p:nvSpPr>
        <p:spPr/>
        <p:txBody>
          <a:bodyPr/>
          <a:lstStyle/>
          <a:p>
            <a:fld id="{649DE382-DC72-4AD2-B4D5-02637D502CC4}" type="slidenum">
              <a:rPr lang="en-GB" smtClean="0"/>
              <a:pPr/>
              <a:t>1</a:t>
            </a:fld>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643050"/>
            <a:ext cx="8229600" cy="5000660"/>
          </a:xfrm>
        </p:spPr>
        <p:txBody>
          <a:bodyPr>
            <a:normAutofit fontScale="85000" lnSpcReduction="20000"/>
          </a:bodyPr>
          <a:lstStyle/>
          <a:p>
            <a:pPr algn="just">
              <a:buNone/>
            </a:pPr>
            <a:r>
              <a:rPr lang="en-US" sz="2800" dirty="0" smtClean="0"/>
              <a:t>Becoming one with your mind is the best way to understand your urges and cravings. Get to know yourself on a deeper level by turning inward and reflecting on the way you think and how it affects your addiction. You do this in many ways, keeping a reflection journal and practicing mindfulness. </a:t>
            </a:r>
          </a:p>
          <a:p>
            <a:pPr algn="just">
              <a:buNone/>
            </a:pPr>
            <a:r>
              <a:rPr lang="en-US" sz="2800" dirty="0" smtClean="0"/>
              <a:t>Be Aware of your Triggers:</a:t>
            </a:r>
          </a:p>
          <a:p>
            <a:pPr algn="just">
              <a:buNone/>
            </a:pPr>
            <a:r>
              <a:rPr lang="en-US" sz="2800" dirty="0" smtClean="0"/>
              <a:t> Everyone has things that trigger them whether it’s the sight of someone else drinking or a situation like a party, understanding what your triggers are can help you avoid them. A great way to become aware of your triggers is keeping a list of them and writing down anything that makes you feel the urge to use drugs or alcohol. That way later down the road you know what situations and things to steer clear from, lowering your chance of relapse.</a:t>
            </a:r>
          </a:p>
          <a:p>
            <a:pPr>
              <a:buNone/>
            </a:pPr>
            <a:endParaRPr lang="en-GB" sz="2800" dirty="0" smtClean="0"/>
          </a:p>
          <a:p>
            <a:endParaRPr lang="en-GB" dirty="0"/>
          </a:p>
          <a:p>
            <a:endParaRPr lang="en-GB" dirty="0"/>
          </a:p>
        </p:txBody>
      </p:sp>
      <p:sp>
        <p:nvSpPr>
          <p:cNvPr id="2" name="Title 1"/>
          <p:cNvSpPr>
            <a:spLocks noGrp="1"/>
          </p:cNvSpPr>
          <p:nvPr>
            <p:ph type="title"/>
          </p:nvPr>
        </p:nvSpPr>
        <p:spPr>
          <a:xfrm>
            <a:off x="214282" y="214290"/>
            <a:ext cx="8372476" cy="1357322"/>
          </a:xfrm>
        </p:spPr>
        <p:txBody>
          <a:bodyPr>
            <a:normAutofit fontScale="90000"/>
          </a:bodyPr>
          <a:lstStyle/>
          <a:p>
            <a:pPr lvl="0"/>
            <a:r>
              <a:rPr b="1" smtClean="0"/>
              <a:t>Become In Tune With Your Mind</a:t>
            </a:r>
            <a:r>
              <a:rPr lang="en-GB" dirty="0" smtClean="0"/>
              <a:t/>
            </a:r>
            <a:br>
              <a:rPr lang="en-GB" dirty="0" smtClean="0"/>
            </a:br>
            <a:endParaRPr lang="en-GB" dirty="0"/>
          </a:p>
        </p:txBody>
      </p:sp>
      <p:sp>
        <p:nvSpPr>
          <p:cNvPr id="4" name="Date Placeholder 3"/>
          <p:cNvSpPr>
            <a:spLocks noGrp="1"/>
          </p:cNvSpPr>
          <p:nvPr>
            <p:ph type="dt" sz="half" idx="14"/>
          </p:nvPr>
        </p:nvSpPr>
        <p:spPr/>
        <p:txBody>
          <a:bodyPr/>
          <a:lstStyle/>
          <a:p>
            <a:fld id="{F7BE53F9-84F4-435A-B27E-505679905BAC}" type="datetime1">
              <a:rPr lang="en-US" smtClean="0"/>
              <a:t>4/1/2020</a:t>
            </a:fld>
            <a:endParaRPr lang="en-GB"/>
          </a:p>
        </p:txBody>
      </p:sp>
      <p:sp>
        <p:nvSpPr>
          <p:cNvPr id="5" name="Footer Placeholder 4"/>
          <p:cNvSpPr>
            <a:spLocks noGrp="1"/>
          </p:cNvSpPr>
          <p:nvPr>
            <p:ph type="ftr" sz="quarter" idx="16"/>
          </p:nvPr>
        </p:nvSpPr>
        <p:spPr/>
        <p:txBody>
          <a:bodyPr/>
          <a:lstStyle/>
          <a:p>
            <a:r>
              <a:rPr lang="en-GB" smtClean="0"/>
              <a:t>Dr Amina Muazzam</a:t>
            </a:r>
            <a:endParaRPr lang="en-GB"/>
          </a:p>
        </p:txBody>
      </p:sp>
      <p:sp>
        <p:nvSpPr>
          <p:cNvPr id="6" name="Slide Number Placeholder 5"/>
          <p:cNvSpPr>
            <a:spLocks noGrp="1"/>
          </p:cNvSpPr>
          <p:nvPr>
            <p:ph type="sldNum" sz="quarter" idx="15"/>
          </p:nvPr>
        </p:nvSpPr>
        <p:spPr/>
        <p:txBody>
          <a:bodyPr/>
          <a:lstStyle/>
          <a:p>
            <a:fld id="{649DE382-DC72-4AD2-B4D5-02637D502CC4}" type="slidenum">
              <a:rPr lang="en-GB" smtClean="0"/>
              <a:pPr/>
              <a:t>10</a:t>
            </a:fld>
            <a:endParaRPr lang="en-GB"/>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57158" y="214290"/>
            <a:ext cx="8143905" cy="6429399"/>
          </a:xfrm>
        </p:spPr>
        <p:txBody>
          <a:bodyPr>
            <a:noAutofit/>
          </a:bodyPr>
          <a:lstStyle/>
          <a:p>
            <a:pPr algn="just"/>
            <a:r>
              <a:rPr lang="en-US" sz="2400" b="1" dirty="0" smtClean="0"/>
              <a:t>Gain Balance in Your Life:</a:t>
            </a:r>
          </a:p>
          <a:p>
            <a:pPr algn="just"/>
            <a:r>
              <a:rPr lang="en-US" sz="2400" dirty="0" smtClean="0"/>
              <a:t> A healthy, addiction-free life is a balanced life. Make sure you are adequately balancing out your work life and your personal life to avoid too much stress. Remind yourself that it’s okay to indulge in things every once in awhile, like a chocolate bar or a pizza, as long as you balance it out by doing something healthy like jogging or meditating.</a:t>
            </a:r>
          </a:p>
          <a:p>
            <a:pPr algn="just"/>
            <a:r>
              <a:rPr lang="en-US" sz="2400" b="1" dirty="0" smtClean="0"/>
              <a:t>Practice Self Care:</a:t>
            </a:r>
            <a:r>
              <a:rPr lang="en-US" sz="2400" dirty="0" smtClean="0"/>
              <a:t> </a:t>
            </a:r>
          </a:p>
          <a:p>
            <a:pPr algn="just"/>
            <a:r>
              <a:rPr lang="en-US" sz="2400" dirty="0" smtClean="0"/>
              <a:t>Taking care of yourself is an essential part of a great relapse prevention strategy. Self care means you are taking some time to pay attention to your body, both physically and mentally. Try eating healthier or taking up a yoga class so you can make sure your body is in the best condition possible. Ensuring your mental health is good is also helpful for preventing relapse. Activities like mindfulness and getting out in nature can help you better connect with your mental health. </a:t>
            </a:r>
          </a:p>
          <a:p>
            <a:endParaRPr lang="en-US" sz="2400" dirty="0" smtClean="0"/>
          </a:p>
          <a:p>
            <a:pPr>
              <a:buNone/>
            </a:pPr>
            <a:endParaRPr lang="en-GB" sz="2400" dirty="0"/>
          </a:p>
        </p:txBody>
      </p:sp>
      <p:sp>
        <p:nvSpPr>
          <p:cNvPr id="2" name="Date Placeholder 1"/>
          <p:cNvSpPr>
            <a:spLocks noGrp="1"/>
          </p:cNvSpPr>
          <p:nvPr>
            <p:ph type="dt" sz="half" idx="10"/>
          </p:nvPr>
        </p:nvSpPr>
        <p:spPr/>
        <p:txBody>
          <a:bodyPr/>
          <a:lstStyle/>
          <a:p>
            <a:fld id="{D2C57CFF-0F80-4DEA-A65E-DEF76D4DE51A}" type="datetime1">
              <a:rPr lang="en-US" smtClean="0"/>
              <a:t>4/1/2020</a:t>
            </a:fld>
            <a:endParaRPr lang="en-GB"/>
          </a:p>
        </p:txBody>
      </p:sp>
      <p:sp>
        <p:nvSpPr>
          <p:cNvPr id="4" name="Footer Placeholder 3"/>
          <p:cNvSpPr>
            <a:spLocks noGrp="1"/>
          </p:cNvSpPr>
          <p:nvPr>
            <p:ph type="ftr" sz="quarter" idx="11"/>
          </p:nvPr>
        </p:nvSpPr>
        <p:spPr/>
        <p:txBody>
          <a:bodyPr/>
          <a:lstStyle/>
          <a:p>
            <a:r>
              <a:rPr lang="en-GB" smtClean="0"/>
              <a:t>Dr Amina Muazzam</a:t>
            </a:r>
            <a:endParaRPr lang="en-GB"/>
          </a:p>
        </p:txBody>
      </p:sp>
      <p:sp>
        <p:nvSpPr>
          <p:cNvPr id="5" name="Slide Number Placeholder 4"/>
          <p:cNvSpPr>
            <a:spLocks noGrp="1"/>
          </p:cNvSpPr>
          <p:nvPr>
            <p:ph type="sldNum" sz="quarter" idx="12"/>
          </p:nvPr>
        </p:nvSpPr>
        <p:spPr/>
        <p:txBody>
          <a:bodyPr/>
          <a:lstStyle/>
          <a:p>
            <a:fld id="{649DE382-DC72-4AD2-B4D5-02637D502CC4}" type="slidenum">
              <a:rPr lang="en-GB" smtClean="0"/>
              <a:pPr/>
              <a:t>11</a:t>
            </a:fld>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smtClean="0"/>
              <a:t>The Abstinence Violation Effect</a:t>
            </a:r>
            <a:r>
              <a:rPr lang="en-US" dirty="0" smtClean="0"/>
              <a:t> is using the excuse of a small slip up to justify having a major relapse. Just because you have one drink at a party, doesn’t mean you should throw away all of your hard progress and work. Always have a plan in place to implement when you have a slipup. Preparing yourself for a slipup will decrease the risk that you will fall back into your addiction because of it. Instead, you can bounce back and work your way up to abstinence again.</a:t>
            </a:r>
            <a:endParaRPr lang="en-US" dirty="0"/>
          </a:p>
        </p:txBody>
      </p:sp>
      <p:sp>
        <p:nvSpPr>
          <p:cNvPr id="3" name="Title 2"/>
          <p:cNvSpPr>
            <a:spLocks noGrp="1"/>
          </p:cNvSpPr>
          <p:nvPr>
            <p:ph type="title"/>
          </p:nvPr>
        </p:nvSpPr>
        <p:spPr/>
        <p:txBody>
          <a:bodyPr>
            <a:normAutofit fontScale="90000"/>
          </a:bodyPr>
          <a:lstStyle/>
          <a:p>
            <a:r>
              <a:rPr b="1" smtClean="0"/>
              <a:t>Be Aware of the Abstinence Violation Effect</a:t>
            </a:r>
            <a:endParaRPr lang="en-US" dirty="0"/>
          </a:p>
        </p:txBody>
      </p:sp>
      <p:sp>
        <p:nvSpPr>
          <p:cNvPr id="4" name="Date Placeholder 3"/>
          <p:cNvSpPr>
            <a:spLocks noGrp="1"/>
          </p:cNvSpPr>
          <p:nvPr>
            <p:ph type="dt" sz="half" idx="14"/>
          </p:nvPr>
        </p:nvSpPr>
        <p:spPr/>
        <p:txBody>
          <a:bodyPr/>
          <a:lstStyle/>
          <a:p>
            <a:fld id="{B488583D-A712-4398-87D1-7B026A8F5DB2}" type="datetime1">
              <a:rPr lang="en-US" smtClean="0"/>
              <a:t>4/1/2020</a:t>
            </a:fld>
            <a:endParaRPr lang="en-GB"/>
          </a:p>
        </p:txBody>
      </p:sp>
      <p:sp>
        <p:nvSpPr>
          <p:cNvPr id="5" name="Footer Placeholder 4"/>
          <p:cNvSpPr>
            <a:spLocks noGrp="1"/>
          </p:cNvSpPr>
          <p:nvPr>
            <p:ph type="ftr" sz="quarter" idx="16"/>
          </p:nvPr>
        </p:nvSpPr>
        <p:spPr/>
        <p:txBody>
          <a:bodyPr/>
          <a:lstStyle/>
          <a:p>
            <a:r>
              <a:rPr lang="en-GB" smtClean="0"/>
              <a:t>Dr Amina Muazzam</a:t>
            </a:r>
            <a:endParaRPr lang="en-GB"/>
          </a:p>
        </p:txBody>
      </p:sp>
      <p:sp>
        <p:nvSpPr>
          <p:cNvPr id="6" name="Slide Number Placeholder 5"/>
          <p:cNvSpPr>
            <a:spLocks noGrp="1"/>
          </p:cNvSpPr>
          <p:nvPr>
            <p:ph type="sldNum" sz="quarter" idx="15"/>
          </p:nvPr>
        </p:nvSpPr>
        <p:spPr/>
        <p:txBody>
          <a:bodyPr/>
          <a:lstStyle/>
          <a:p>
            <a:fld id="{649DE382-DC72-4AD2-B4D5-02637D502CC4}" type="slidenum">
              <a:rPr lang="en-GB" smtClean="0"/>
              <a:pPr/>
              <a:t>12</a:t>
            </a:fld>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buNone/>
            </a:pPr>
            <a:r>
              <a:rPr lang="en-US" dirty="0" smtClean="0"/>
              <a:t>                               </a:t>
            </a:r>
            <a:r>
              <a:rPr lang="en-US" sz="4000" dirty="0" smtClean="0"/>
              <a:t>THANK YOU</a:t>
            </a:r>
          </a:p>
          <a:p>
            <a:pPr>
              <a:buNone/>
            </a:pPr>
            <a:r>
              <a:rPr lang="en-US" sz="4000" dirty="0" smtClean="0"/>
              <a:t>                         </a:t>
            </a:r>
            <a:endParaRPr lang="en-US" dirty="0" smtClean="0"/>
          </a:p>
        </p:txBody>
      </p:sp>
      <p:sp>
        <p:nvSpPr>
          <p:cNvPr id="3" name="Title 2"/>
          <p:cNvSpPr>
            <a:spLocks noGrp="1"/>
          </p:cNvSpPr>
          <p:nvPr>
            <p:ph type="title"/>
          </p:nvPr>
        </p:nvSpPr>
        <p:spPr/>
        <p:txBody>
          <a:bodyPr>
            <a:normAutofit/>
          </a:bodyPr>
          <a:lstStyle/>
          <a:p>
            <a:r>
              <a:rPr smtClean="0"/>
              <a:t>                        </a:t>
            </a:r>
            <a:endParaRPr lang="en-US" dirty="0"/>
          </a:p>
        </p:txBody>
      </p:sp>
      <p:sp>
        <p:nvSpPr>
          <p:cNvPr id="4" name="Date Placeholder 3"/>
          <p:cNvSpPr>
            <a:spLocks noGrp="1"/>
          </p:cNvSpPr>
          <p:nvPr>
            <p:ph type="dt" sz="half" idx="14"/>
          </p:nvPr>
        </p:nvSpPr>
        <p:spPr/>
        <p:txBody>
          <a:bodyPr/>
          <a:lstStyle/>
          <a:p>
            <a:fld id="{4ED7118C-BC87-418F-A2BC-61EEF66C8D3E}" type="datetime1">
              <a:rPr lang="en-US" smtClean="0"/>
              <a:t>4/1/2020</a:t>
            </a:fld>
            <a:endParaRPr lang="en-GB"/>
          </a:p>
        </p:txBody>
      </p:sp>
      <p:sp>
        <p:nvSpPr>
          <p:cNvPr id="5" name="Footer Placeholder 4"/>
          <p:cNvSpPr>
            <a:spLocks noGrp="1"/>
          </p:cNvSpPr>
          <p:nvPr>
            <p:ph type="ftr" sz="quarter" idx="16"/>
          </p:nvPr>
        </p:nvSpPr>
        <p:spPr/>
        <p:txBody>
          <a:bodyPr/>
          <a:lstStyle/>
          <a:p>
            <a:r>
              <a:rPr lang="en-GB" smtClean="0"/>
              <a:t>Dr Amina Muazzam</a:t>
            </a:r>
            <a:endParaRPr lang="en-GB"/>
          </a:p>
        </p:txBody>
      </p:sp>
      <p:sp>
        <p:nvSpPr>
          <p:cNvPr id="6" name="Slide Number Placeholder 5"/>
          <p:cNvSpPr>
            <a:spLocks noGrp="1"/>
          </p:cNvSpPr>
          <p:nvPr>
            <p:ph type="sldNum" sz="quarter" idx="15"/>
          </p:nvPr>
        </p:nvSpPr>
        <p:spPr/>
        <p:txBody>
          <a:bodyPr/>
          <a:lstStyle/>
          <a:p>
            <a:fld id="{649DE382-DC72-4AD2-B4D5-02637D502CC4}" type="slidenum">
              <a:rPr lang="en-GB" smtClean="0"/>
              <a:pPr/>
              <a:t>13</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8229600" cy="4708230"/>
          </a:xfrm>
        </p:spPr>
        <p:txBody>
          <a:bodyPr/>
          <a:lstStyle/>
          <a:p>
            <a:pPr algn="just"/>
            <a:r>
              <a:rPr lang="en-US" dirty="0" smtClean="0"/>
              <a:t>In the course of illness, relapse is a return of symptoms after a period of time when no symptoms are present. Any strategies or treatments applied in advance to prevent future symptoms are known as relapse prevention.</a:t>
            </a:r>
            <a:endParaRPr lang="en-GB" dirty="0"/>
          </a:p>
        </p:txBody>
      </p:sp>
      <p:sp>
        <p:nvSpPr>
          <p:cNvPr id="2" name="Title 1"/>
          <p:cNvSpPr>
            <a:spLocks noGrp="1"/>
          </p:cNvSpPr>
          <p:nvPr>
            <p:ph type="title"/>
          </p:nvPr>
        </p:nvSpPr>
        <p:spPr/>
        <p:txBody>
          <a:bodyPr>
            <a:normAutofit/>
          </a:bodyPr>
          <a:lstStyle/>
          <a:p>
            <a:r>
              <a:rPr lang="en-GB" b="1" dirty="0" smtClean="0"/>
              <a:t>Relapse Prevention</a:t>
            </a:r>
            <a:endParaRPr lang="en-GB" dirty="0"/>
          </a:p>
        </p:txBody>
      </p:sp>
      <p:sp>
        <p:nvSpPr>
          <p:cNvPr id="4" name="Date Placeholder 3"/>
          <p:cNvSpPr>
            <a:spLocks noGrp="1"/>
          </p:cNvSpPr>
          <p:nvPr>
            <p:ph type="dt" sz="half" idx="14"/>
          </p:nvPr>
        </p:nvSpPr>
        <p:spPr/>
        <p:txBody>
          <a:bodyPr/>
          <a:lstStyle/>
          <a:p>
            <a:fld id="{FB6AED0B-ED5B-4477-B08B-CCCB312EB6A0}" type="datetime1">
              <a:rPr lang="en-US" smtClean="0"/>
              <a:t>4/1/2020</a:t>
            </a:fld>
            <a:endParaRPr lang="en-GB"/>
          </a:p>
        </p:txBody>
      </p:sp>
      <p:sp>
        <p:nvSpPr>
          <p:cNvPr id="5" name="Footer Placeholder 4"/>
          <p:cNvSpPr>
            <a:spLocks noGrp="1"/>
          </p:cNvSpPr>
          <p:nvPr>
            <p:ph type="ftr" sz="quarter" idx="16"/>
          </p:nvPr>
        </p:nvSpPr>
        <p:spPr/>
        <p:txBody>
          <a:bodyPr/>
          <a:lstStyle/>
          <a:p>
            <a:r>
              <a:rPr lang="en-GB" smtClean="0"/>
              <a:t>Dr Amina Muazzam</a:t>
            </a:r>
            <a:endParaRPr lang="en-GB"/>
          </a:p>
        </p:txBody>
      </p:sp>
      <p:sp>
        <p:nvSpPr>
          <p:cNvPr id="6" name="Slide Number Placeholder 5"/>
          <p:cNvSpPr>
            <a:spLocks noGrp="1"/>
          </p:cNvSpPr>
          <p:nvPr>
            <p:ph type="sldNum" sz="quarter" idx="15"/>
          </p:nvPr>
        </p:nvSpPr>
        <p:spPr/>
        <p:txBody>
          <a:bodyPr/>
          <a:lstStyle/>
          <a:p>
            <a:fld id="{649DE382-DC72-4AD2-B4D5-02637D502CC4}" type="slidenum">
              <a:rPr lang="en-GB" smtClean="0"/>
              <a:pPr/>
              <a:t>2</a:t>
            </a:fld>
            <a:endParaRPr lang="en-GB"/>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8229600" cy="4708230"/>
          </a:xfrm>
        </p:spPr>
        <p:txBody>
          <a:bodyPr/>
          <a:lstStyle/>
          <a:p>
            <a:pPr algn="just"/>
            <a:r>
              <a:rPr lang="en-US" dirty="0" smtClean="0"/>
              <a:t>In the course of illness, relapse is a return of symptoms after a period of time when no symptoms are present. Any strategies or treatments applied in advance to prevent future symptoms are known as relapse prevention.</a:t>
            </a:r>
            <a:endParaRPr lang="en-GB" dirty="0"/>
          </a:p>
        </p:txBody>
      </p:sp>
      <p:sp>
        <p:nvSpPr>
          <p:cNvPr id="2" name="Title 1"/>
          <p:cNvSpPr>
            <a:spLocks noGrp="1"/>
          </p:cNvSpPr>
          <p:nvPr>
            <p:ph type="title"/>
          </p:nvPr>
        </p:nvSpPr>
        <p:spPr/>
        <p:txBody>
          <a:bodyPr>
            <a:normAutofit/>
          </a:bodyPr>
          <a:lstStyle/>
          <a:p>
            <a:r>
              <a:rPr lang="en-GB" b="1" dirty="0" smtClean="0"/>
              <a:t>Relapse Prevention</a:t>
            </a:r>
            <a:endParaRPr lang="en-GB" dirty="0"/>
          </a:p>
        </p:txBody>
      </p:sp>
      <p:sp>
        <p:nvSpPr>
          <p:cNvPr id="4" name="Date Placeholder 3"/>
          <p:cNvSpPr>
            <a:spLocks noGrp="1"/>
          </p:cNvSpPr>
          <p:nvPr>
            <p:ph type="dt" sz="half" idx="14"/>
          </p:nvPr>
        </p:nvSpPr>
        <p:spPr/>
        <p:txBody>
          <a:bodyPr/>
          <a:lstStyle/>
          <a:p>
            <a:fld id="{2B17DEC3-B158-4226-ADEF-24DBDD8DB14D}" type="datetime1">
              <a:rPr lang="en-US" smtClean="0"/>
              <a:t>4/1/2020</a:t>
            </a:fld>
            <a:endParaRPr lang="en-GB"/>
          </a:p>
        </p:txBody>
      </p:sp>
      <p:sp>
        <p:nvSpPr>
          <p:cNvPr id="5" name="Footer Placeholder 4"/>
          <p:cNvSpPr>
            <a:spLocks noGrp="1"/>
          </p:cNvSpPr>
          <p:nvPr>
            <p:ph type="ftr" sz="quarter" idx="16"/>
          </p:nvPr>
        </p:nvSpPr>
        <p:spPr/>
        <p:txBody>
          <a:bodyPr/>
          <a:lstStyle/>
          <a:p>
            <a:r>
              <a:rPr lang="en-GB" smtClean="0"/>
              <a:t>Dr Amina Muazzam</a:t>
            </a:r>
            <a:endParaRPr lang="en-GB"/>
          </a:p>
        </p:txBody>
      </p:sp>
      <p:sp>
        <p:nvSpPr>
          <p:cNvPr id="6" name="Slide Number Placeholder 5"/>
          <p:cNvSpPr>
            <a:spLocks noGrp="1"/>
          </p:cNvSpPr>
          <p:nvPr>
            <p:ph type="sldNum" sz="quarter" idx="15"/>
          </p:nvPr>
        </p:nvSpPr>
        <p:spPr/>
        <p:txBody>
          <a:bodyPr/>
          <a:lstStyle/>
          <a:p>
            <a:fld id="{649DE382-DC72-4AD2-B4D5-02637D502CC4}" type="slidenum">
              <a:rPr lang="en-GB" smtClean="0"/>
              <a:pPr/>
              <a:t>3</a:t>
            </a:fld>
            <a:endParaRPr lang="en-GB"/>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US" dirty="0" smtClean="0"/>
              <a:t>When people seek help for mental disorders, they receive treatment that, hopefully, reduces or eliminates symptoms. However, once they leave treatment, they may gradually revert to old habits and ways of living. Relapse prevention aims to teach people strategies that will maintain the wellness skills they learned while in treatment.</a:t>
            </a:r>
          </a:p>
          <a:p>
            <a:pPr algn="just"/>
            <a:r>
              <a:rPr lang="en-US" dirty="0" smtClean="0"/>
              <a:t>Prevention of relapse in mental disorders is crucial—not only because symptoms are detrimental to quality of life but also because the occurrence of relapse increases chances for future relapses. In addition, with each relapse, symptoms tend to be more severe and have more serious consequences.</a:t>
            </a:r>
            <a:br>
              <a:rPr lang="en-US" dirty="0" smtClean="0"/>
            </a:br>
            <a:r>
              <a:rPr lang="en-US" dirty="0" smtClean="0"/>
              <a:t/>
            </a:r>
            <a:br>
              <a:rPr lang="en-US" dirty="0" smtClean="0"/>
            </a:br>
            <a:r>
              <a:rPr lang="en-US" dirty="0" smtClean="0"/>
              <a:t/>
            </a:r>
            <a:br>
              <a:rPr lang="en-US" dirty="0" smtClean="0"/>
            </a:br>
            <a:endParaRPr lang="en-GB" dirty="0"/>
          </a:p>
        </p:txBody>
      </p:sp>
      <p:sp>
        <p:nvSpPr>
          <p:cNvPr id="2" name="Title 1"/>
          <p:cNvSpPr>
            <a:spLocks noGrp="1"/>
          </p:cNvSpPr>
          <p:nvPr>
            <p:ph type="title"/>
          </p:nvPr>
        </p:nvSpPr>
        <p:spPr/>
        <p:txBody>
          <a:bodyPr>
            <a:normAutofit/>
          </a:bodyPr>
          <a:lstStyle/>
          <a:p>
            <a:r>
              <a:rPr b="1" smtClean="0"/>
              <a:t>Purpose</a:t>
            </a:r>
            <a:endParaRPr lang="en-GB" dirty="0"/>
          </a:p>
        </p:txBody>
      </p:sp>
      <p:sp>
        <p:nvSpPr>
          <p:cNvPr id="4" name="Date Placeholder 3"/>
          <p:cNvSpPr>
            <a:spLocks noGrp="1"/>
          </p:cNvSpPr>
          <p:nvPr>
            <p:ph type="dt" sz="half" idx="14"/>
          </p:nvPr>
        </p:nvSpPr>
        <p:spPr/>
        <p:txBody>
          <a:bodyPr/>
          <a:lstStyle/>
          <a:p>
            <a:fld id="{F94F4350-500A-4082-AC7E-ECB48452B262}" type="datetime1">
              <a:rPr lang="en-US" smtClean="0"/>
              <a:t>4/1/2020</a:t>
            </a:fld>
            <a:endParaRPr lang="en-GB"/>
          </a:p>
        </p:txBody>
      </p:sp>
      <p:sp>
        <p:nvSpPr>
          <p:cNvPr id="5" name="Footer Placeholder 4"/>
          <p:cNvSpPr>
            <a:spLocks noGrp="1"/>
          </p:cNvSpPr>
          <p:nvPr>
            <p:ph type="ftr" sz="quarter" idx="16"/>
          </p:nvPr>
        </p:nvSpPr>
        <p:spPr/>
        <p:txBody>
          <a:bodyPr/>
          <a:lstStyle/>
          <a:p>
            <a:r>
              <a:rPr lang="en-GB" smtClean="0"/>
              <a:t>Dr Amina Muazzam</a:t>
            </a:r>
            <a:endParaRPr lang="en-GB"/>
          </a:p>
        </p:txBody>
      </p:sp>
      <p:sp>
        <p:nvSpPr>
          <p:cNvPr id="6" name="Slide Number Placeholder 5"/>
          <p:cNvSpPr>
            <a:spLocks noGrp="1"/>
          </p:cNvSpPr>
          <p:nvPr>
            <p:ph type="sldNum" sz="quarter" idx="15"/>
          </p:nvPr>
        </p:nvSpPr>
        <p:spPr/>
        <p:txBody>
          <a:bodyPr/>
          <a:lstStyle/>
          <a:p>
            <a:fld id="{649DE382-DC72-4AD2-B4D5-02637D502CC4}" type="slidenum">
              <a:rPr lang="en-GB" smtClean="0"/>
              <a:pPr/>
              <a:t>4</a:t>
            </a:fld>
            <a:endParaRPr lang="en-GB"/>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US" dirty="0" smtClean="0"/>
              <a:t>Neglecting your recovery journey, even after you’ve completed treatment, can lead to relapse. In fact, studies show that you’re about as likely to relapse back into addiction as someone with diabetes is to relapse into symptoms. Approximately 40 to 60 percent of people in recovery relapse after treatment. Relapse can even happen after years of successful sobriety, which can be especially dangerous. When someone uses again after a long period of sobriety, they will have lost their tolerance and risk overdose, depending on the drug.</a:t>
            </a:r>
            <a:endParaRPr lang="en-GB" dirty="0"/>
          </a:p>
          <a:p>
            <a:endParaRPr lang="en-GB" dirty="0"/>
          </a:p>
        </p:txBody>
      </p:sp>
      <p:sp>
        <p:nvSpPr>
          <p:cNvPr id="2" name="Title 1"/>
          <p:cNvSpPr>
            <a:spLocks noGrp="1"/>
          </p:cNvSpPr>
          <p:nvPr>
            <p:ph type="title"/>
          </p:nvPr>
        </p:nvSpPr>
        <p:spPr/>
        <p:txBody>
          <a:bodyPr>
            <a:normAutofit/>
          </a:bodyPr>
          <a:lstStyle/>
          <a:p>
            <a:r>
              <a:rPr lang="en-GB" dirty="0" smtClean="0"/>
              <a:t>Causes of Relapse</a:t>
            </a:r>
            <a:endParaRPr lang="en-GB" dirty="0"/>
          </a:p>
        </p:txBody>
      </p:sp>
      <p:sp>
        <p:nvSpPr>
          <p:cNvPr id="4" name="Date Placeholder 3"/>
          <p:cNvSpPr>
            <a:spLocks noGrp="1"/>
          </p:cNvSpPr>
          <p:nvPr>
            <p:ph type="dt" sz="half" idx="14"/>
          </p:nvPr>
        </p:nvSpPr>
        <p:spPr/>
        <p:txBody>
          <a:bodyPr/>
          <a:lstStyle/>
          <a:p>
            <a:fld id="{69AF20C1-A5ED-4061-B434-A9C932BB5147}" type="datetime1">
              <a:rPr lang="en-US" smtClean="0"/>
              <a:t>4/1/2020</a:t>
            </a:fld>
            <a:endParaRPr lang="en-GB"/>
          </a:p>
        </p:txBody>
      </p:sp>
      <p:sp>
        <p:nvSpPr>
          <p:cNvPr id="5" name="Footer Placeholder 4"/>
          <p:cNvSpPr>
            <a:spLocks noGrp="1"/>
          </p:cNvSpPr>
          <p:nvPr>
            <p:ph type="ftr" sz="quarter" idx="16"/>
          </p:nvPr>
        </p:nvSpPr>
        <p:spPr/>
        <p:txBody>
          <a:bodyPr/>
          <a:lstStyle/>
          <a:p>
            <a:r>
              <a:rPr lang="en-GB" smtClean="0"/>
              <a:t>Dr Amina Muazzam</a:t>
            </a:r>
            <a:endParaRPr lang="en-GB"/>
          </a:p>
        </p:txBody>
      </p:sp>
      <p:sp>
        <p:nvSpPr>
          <p:cNvPr id="6" name="Slide Number Placeholder 5"/>
          <p:cNvSpPr>
            <a:spLocks noGrp="1"/>
          </p:cNvSpPr>
          <p:nvPr>
            <p:ph type="sldNum" sz="quarter" idx="15"/>
          </p:nvPr>
        </p:nvSpPr>
        <p:spPr/>
        <p:txBody>
          <a:bodyPr/>
          <a:lstStyle/>
          <a:p>
            <a:fld id="{649DE382-DC72-4AD2-B4D5-02637D502CC4}" type="slidenum">
              <a:rPr lang="en-GB" smtClean="0"/>
              <a:pPr/>
              <a:t>5</a:t>
            </a:fld>
            <a:endParaRPr lang="en-GB"/>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The warning signs of relapse can be seen at each stage of the relapse process. Recognizing these signs is the first step in successfully coping with relapse triggers and “high-risk situations.” Here are the typical warning signs at each stage of the relapse process:</a:t>
            </a:r>
          </a:p>
          <a:p>
            <a:pPr algn="just"/>
            <a:r>
              <a:rPr lang="en-US" b="1" dirty="0" smtClean="0"/>
              <a:t>Emotional</a:t>
            </a:r>
            <a:r>
              <a:rPr lang="en-US" dirty="0" smtClean="0"/>
              <a:t> triggers can be </a:t>
            </a:r>
            <a:r>
              <a:rPr lang="en-US" dirty="0" err="1" smtClean="0"/>
              <a:t>outborn</a:t>
            </a:r>
            <a:r>
              <a:rPr lang="en-US" dirty="0" smtClean="0"/>
              <a:t>, or stress that comes from an outside source, like your boss yelling at you. But they can also be inborn, like the low feeling you get when you return to an empty home. When these stressors trigger an emotional response, there are a few signs you can keep in mind:</a:t>
            </a:r>
          </a:p>
          <a:p>
            <a:pPr algn="just">
              <a:buNone/>
            </a:pPr>
            <a:endParaRPr lang="en-GB" dirty="0"/>
          </a:p>
        </p:txBody>
      </p:sp>
      <p:sp>
        <p:nvSpPr>
          <p:cNvPr id="2" name="Title 1"/>
          <p:cNvSpPr>
            <a:spLocks noGrp="1"/>
          </p:cNvSpPr>
          <p:nvPr>
            <p:ph type="title"/>
          </p:nvPr>
        </p:nvSpPr>
        <p:spPr/>
        <p:txBody>
          <a:bodyPr>
            <a:normAutofit fontScale="90000"/>
          </a:bodyPr>
          <a:lstStyle/>
          <a:p>
            <a:r>
              <a:rPr cap="all" smtClean="0"/>
              <a:t>WARNING SIGNS OF RELAPSE</a:t>
            </a:r>
            <a:br>
              <a:rPr cap="all" smtClean="0"/>
            </a:br>
            <a:endParaRPr lang="en-GB" dirty="0"/>
          </a:p>
        </p:txBody>
      </p:sp>
      <p:sp>
        <p:nvSpPr>
          <p:cNvPr id="4" name="Date Placeholder 3"/>
          <p:cNvSpPr>
            <a:spLocks noGrp="1"/>
          </p:cNvSpPr>
          <p:nvPr>
            <p:ph type="dt" sz="half" idx="14"/>
          </p:nvPr>
        </p:nvSpPr>
        <p:spPr/>
        <p:txBody>
          <a:bodyPr/>
          <a:lstStyle/>
          <a:p>
            <a:fld id="{4FF4A854-D82E-4B47-9DBB-28D3BC0F3C4B}" type="datetime1">
              <a:rPr lang="en-US" smtClean="0"/>
              <a:t>4/1/2020</a:t>
            </a:fld>
            <a:endParaRPr lang="en-GB"/>
          </a:p>
        </p:txBody>
      </p:sp>
      <p:sp>
        <p:nvSpPr>
          <p:cNvPr id="5" name="Footer Placeholder 4"/>
          <p:cNvSpPr>
            <a:spLocks noGrp="1"/>
          </p:cNvSpPr>
          <p:nvPr>
            <p:ph type="ftr" sz="quarter" idx="16"/>
          </p:nvPr>
        </p:nvSpPr>
        <p:spPr/>
        <p:txBody>
          <a:bodyPr/>
          <a:lstStyle/>
          <a:p>
            <a:r>
              <a:rPr lang="en-GB" smtClean="0"/>
              <a:t>Dr Amina Muazzam</a:t>
            </a:r>
            <a:endParaRPr lang="en-GB"/>
          </a:p>
        </p:txBody>
      </p:sp>
      <p:sp>
        <p:nvSpPr>
          <p:cNvPr id="6" name="Slide Number Placeholder 5"/>
          <p:cNvSpPr>
            <a:spLocks noGrp="1"/>
          </p:cNvSpPr>
          <p:nvPr>
            <p:ph type="sldNum" sz="quarter" idx="15"/>
          </p:nvPr>
        </p:nvSpPr>
        <p:spPr/>
        <p:txBody>
          <a:bodyPr/>
          <a:lstStyle/>
          <a:p>
            <a:fld id="{649DE382-DC72-4AD2-B4D5-02637D502CC4}" type="slidenum">
              <a:rPr lang="en-GB" smtClean="0"/>
              <a:pPr/>
              <a:t>6</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Not feeling up to normal tasks</a:t>
            </a:r>
          </a:p>
          <a:p>
            <a:r>
              <a:rPr lang="en-US" dirty="0" smtClean="0"/>
              <a:t>Not finding joy in things you normally enjoy</a:t>
            </a:r>
          </a:p>
          <a:p>
            <a:r>
              <a:rPr lang="en-US" dirty="0" smtClean="0"/>
              <a:t>Isolating yourself from family and friends</a:t>
            </a:r>
          </a:p>
          <a:p>
            <a:r>
              <a:rPr lang="en-US" dirty="0" smtClean="0"/>
              <a:t>Repressing emotions and not dealing with them head on</a:t>
            </a:r>
          </a:p>
          <a:p>
            <a:r>
              <a:rPr lang="en-US" dirty="0" smtClean="0"/>
              <a:t>Neglecting self-care (mental and physical)</a:t>
            </a:r>
          </a:p>
          <a:p>
            <a:r>
              <a:rPr lang="en-US" dirty="0" smtClean="0"/>
              <a:t>Neglecting recovery goals</a:t>
            </a:r>
          </a:p>
          <a:p>
            <a:r>
              <a:rPr lang="en-US" b="1" u="sng" dirty="0" smtClean="0"/>
              <a:t>Mental</a:t>
            </a:r>
            <a:r>
              <a:rPr lang="en-US" dirty="0" smtClean="0"/>
              <a:t> triggers are typically caused by negative emotions and they can take a variety of forms. However, they do tend to follow some basic patterns that you can look out for:</a:t>
            </a:r>
          </a:p>
          <a:p>
            <a:pPr lvl="1"/>
            <a:endParaRPr lang="en-GB" dirty="0"/>
          </a:p>
        </p:txBody>
      </p:sp>
      <p:sp>
        <p:nvSpPr>
          <p:cNvPr id="2" name="Title 1"/>
          <p:cNvSpPr>
            <a:spLocks noGrp="1"/>
          </p:cNvSpPr>
          <p:nvPr>
            <p:ph type="title"/>
          </p:nvPr>
        </p:nvSpPr>
        <p:spPr/>
        <p:txBody>
          <a:bodyPr/>
          <a:lstStyle/>
          <a:p>
            <a:r>
              <a:rPr lang="en-GB" b="1" dirty="0" smtClean="0"/>
              <a:t>Signs continued........</a:t>
            </a:r>
            <a:endParaRPr lang="en-GB" b="1" dirty="0"/>
          </a:p>
        </p:txBody>
      </p:sp>
      <p:sp>
        <p:nvSpPr>
          <p:cNvPr id="4" name="Date Placeholder 3"/>
          <p:cNvSpPr>
            <a:spLocks noGrp="1"/>
          </p:cNvSpPr>
          <p:nvPr>
            <p:ph type="dt" sz="half" idx="14"/>
          </p:nvPr>
        </p:nvSpPr>
        <p:spPr/>
        <p:txBody>
          <a:bodyPr/>
          <a:lstStyle/>
          <a:p>
            <a:fld id="{F5913A99-FFCD-45BD-AA76-BC90285B2BC4}" type="datetime1">
              <a:rPr lang="en-US" smtClean="0"/>
              <a:t>4/1/2020</a:t>
            </a:fld>
            <a:endParaRPr lang="en-GB"/>
          </a:p>
        </p:txBody>
      </p:sp>
      <p:sp>
        <p:nvSpPr>
          <p:cNvPr id="5" name="Footer Placeholder 4"/>
          <p:cNvSpPr>
            <a:spLocks noGrp="1"/>
          </p:cNvSpPr>
          <p:nvPr>
            <p:ph type="ftr" sz="quarter" idx="16"/>
          </p:nvPr>
        </p:nvSpPr>
        <p:spPr/>
        <p:txBody>
          <a:bodyPr/>
          <a:lstStyle/>
          <a:p>
            <a:r>
              <a:rPr lang="en-GB" smtClean="0"/>
              <a:t>Dr Amina Muazzam</a:t>
            </a:r>
            <a:endParaRPr lang="en-GB"/>
          </a:p>
        </p:txBody>
      </p:sp>
      <p:sp>
        <p:nvSpPr>
          <p:cNvPr id="6" name="Slide Number Placeholder 5"/>
          <p:cNvSpPr>
            <a:spLocks noGrp="1"/>
          </p:cNvSpPr>
          <p:nvPr>
            <p:ph type="sldNum" sz="quarter" idx="15"/>
          </p:nvPr>
        </p:nvSpPr>
        <p:spPr/>
        <p:txBody>
          <a:bodyPr/>
          <a:lstStyle/>
          <a:p>
            <a:fld id="{649DE382-DC72-4AD2-B4D5-02637D502CC4}" type="slidenum">
              <a:rPr lang="en-GB" smtClean="0"/>
              <a:pPr/>
              <a:t>7</a:t>
            </a:fld>
            <a:endParaRPr lang="en-GB"/>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Lying to loved ones and your support group</a:t>
            </a:r>
          </a:p>
          <a:p>
            <a:r>
              <a:rPr lang="en-US" dirty="0" smtClean="0"/>
              <a:t>Justifying drug-use</a:t>
            </a:r>
          </a:p>
          <a:p>
            <a:r>
              <a:rPr lang="en-US" dirty="0" smtClean="0"/>
              <a:t>Downplaying the consequences of drug use</a:t>
            </a:r>
          </a:p>
          <a:p>
            <a:r>
              <a:rPr lang="en-US" dirty="0" smtClean="0"/>
              <a:t>Romanticizing past times that you used drugs</a:t>
            </a:r>
          </a:p>
          <a:p>
            <a:r>
              <a:rPr lang="en-US" dirty="0" smtClean="0"/>
              <a:t>Bargaining with yourself</a:t>
            </a:r>
          </a:p>
          <a:p>
            <a:r>
              <a:rPr lang="en-US" b="1" u="sng" dirty="0" smtClean="0"/>
              <a:t>Physical</a:t>
            </a:r>
            <a:r>
              <a:rPr lang="en-US" dirty="0" smtClean="0"/>
              <a:t> signs of relapse are some of the most clear-cut. Once you start to see these signs beginning to occur, it will be harder to prevent the coming relapse. Recognizing the signs of relapse as early as possible is the most important part of prevention. Still, if you can’t yourself at physical signs, a relapse may still be avoided:</a:t>
            </a:r>
          </a:p>
          <a:p>
            <a:r>
              <a:rPr lang="en-US" dirty="0" smtClean="0"/>
              <a:t>Seeking out addictive substances</a:t>
            </a:r>
          </a:p>
          <a:p>
            <a:r>
              <a:rPr lang="en-US" dirty="0" smtClean="0"/>
              <a:t>Contacting known dealers</a:t>
            </a:r>
          </a:p>
          <a:p>
            <a:r>
              <a:rPr lang="en-US" dirty="0" smtClean="0"/>
              <a:t>Using “just once” despite consequences</a:t>
            </a:r>
          </a:p>
          <a:p>
            <a:endParaRPr lang="en-US" dirty="0"/>
          </a:p>
        </p:txBody>
      </p:sp>
      <p:sp>
        <p:nvSpPr>
          <p:cNvPr id="3" name="Title 2"/>
          <p:cNvSpPr>
            <a:spLocks noGrp="1"/>
          </p:cNvSpPr>
          <p:nvPr>
            <p:ph type="title"/>
          </p:nvPr>
        </p:nvSpPr>
        <p:spPr/>
        <p:txBody>
          <a:bodyPr/>
          <a:lstStyle/>
          <a:p>
            <a:r>
              <a:rPr smtClean="0"/>
              <a:t>Signs continued</a:t>
            </a:r>
            <a:r>
              <a:rPr lang="en-US" dirty="0" smtClean="0"/>
              <a:t>…………</a:t>
            </a:r>
            <a:endParaRPr lang="en-US" dirty="0"/>
          </a:p>
        </p:txBody>
      </p:sp>
      <p:sp>
        <p:nvSpPr>
          <p:cNvPr id="4" name="Date Placeholder 3"/>
          <p:cNvSpPr>
            <a:spLocks noGrp="1"/>
          </p:cNvSpPr>
          <p:nvPr>
            <p:ph type="dt" sz="half" idx="14"/>
          </p:nvPr>
        </p:nvSpPr>
        <p:spPr/>
        <p:txBody>
          <a:bodyPr/>
          <a:lstStyle/>
          <a:p>
            <a:fld id="{BABB0B22-F4F5-4CD3-BD52-CA78DE183954}" type="datetime1">
              <a:rPr lang="en-US" smtClean="0"/>
              <a:t>4/1/2020</a:t>
            </a:fld>
            <a:endParaRPr lang="en-GB"/>
          </a:p>
        </p:txBody>
      </p:sp>
      <p:sp>
        <p:nvSpPr>
          <p:cNvPr id="5" name="Footer Placeholder 4"/>
          <p:cNvSpPr>
            <a:spLocks noGrp="1"/>
          </p:cNvSpPr>
          <p:nvPr>
            <p:ph type="ftr" sz="quarter" idx="16"/>
          </p:nvPr>
        </p:nvSpPr>
        <p:spPr/>
        <p:txBody>
          <a:bodyPr/>
          <a:lstStyle/>
          <a:p>
            <a:r>
              <a:rPr lang="en-GB" smtClean="0"/>
              <a:t>Dr Amina Muazzam</a:t>
            </a:r>
            <a:endParaRPr lang="en-GB"/>
          </a:p>
        </p:txBody>
      </p:sp>
      <p:sp>
        <p:nvSpPr>
          <p:cNvPr id="6" name="Slide Number Placeholder 5"/>
          <p:cNvSpPr>
            <a:spLocks noGrp="1"/>
          </p:cNvSpPr>
          <p:nvPr>
            <p:ph type="sldNum" sz="quarter" idx="15"/>
          </p:nvPr>
        </p:nvSpPr>
        <p:spPr/>
        <p:txBody>
          <a:bodyPr/>
          <a:lstStyle/>
          <a:p>
            <a:fld id="{649DE382-DC72-4AD2-B4D5-02637D502CC4}" type="slidenum">
              <a:rPr lang="en-GB" smtClean="0"/>
              <a:pPr/>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buNone/>
            </a:pPr>
            <a:r>
              <a:rPr lang="en-US" dirty="0" smtClean="0"/>
              <a:t>    A little bit of hard work and motivation, you can take the necessary steps to prevent a relapse and have a successful recovery.</a:t>
            </a:r>
          </a:p>
          <a:p>
            <a:pPr algn="just">
              <a:buNone/>
            </a:pPr>
            <a:r>
              <a:rPr lang="en-US" dirty="0" smtClean="0"/>
              <a:t>     </a:t>
            </a:r>
            <a:r>
              <a:rPr lang="en-US" u="sng" dirty="0" smtClean="0"/>
              <a:t>Relapse Prevention Therapy</a:t>
            </a:r>
          </a:p>
          <a:p>
            <a:pPr algn="just">
              <a:buNone/>
            </a:pPr>
            <a:r>
              <a:rPr lang="en-US" dirty="0" smtClean="0"/>
              <a:t>     RPT is a type of cognitive-behavioral therapy. RPT aims to limit or prevent relapses by helping the therapy participant to anticipate circumstances that are likely to provoke a relapse. You can develop strategy to cope with these high-risk situations in advance. This is termed a </a:t>
            </a:r>
            <a:r>
              <a:rPr lang="en-US" i="1" dirty="0" smtClean="0"/>
              <a:t>relapse prevention plan</a:t>
            </a:r>
            <a:r>
              <a:rPr lang="en-US" dirty="0" smtClean="0"/>
              <a:t>. For instance, therapy participants learn that certain feelings are common triggers for relapse. We summarize these feelings with the acronym BHALT: bored, hungry, angry, lonely, and tired. Relapse prevention therapy teaches therapy participants to be alert for these types of feelings and to have a plan of action for coping with them.</a:t>
            </a:r>
          </a:p>
          <a:p>
            <a:pPr algn="just">
              <a:buNone/>
            </a:pPr>
            <a:r>
              <a:rPr lang="en-US" dirty="0" smtClean="0"/>
              <a:t>    </a:t>
            </a:r>
            <a:r>
              <a:rPr lang="en-US" b="1" dirty="0" smtClean="0"/>
              <a:t>Accept Yourself and Your Situation:</a:t>
            </a:r>
          </a:p>
          <a:p>
            <a:pPr algn="just">
              <a:buNone/>
            </a:pPr>
            <a:r>
              <a:rPr lang="en-US" b="1" dirty="0" smtClean="0"/>
              <a:t>   </a:t>
            </a:r>
            <a:r>
              <a:rPr lang="en-US" dirty="0" smtClean="0"/>
              <a:t> In order to prevent episodes of relapse from happening, it’s essential that you learn how to accept yourself and the situation you’re in. This means not being in denial about your addiction or your recovery. Openly embrace the fact that you were once an addict instead of hiding in shame of it. Accepting yourself and your past for what it is will help prevent you from returning back to it. </a:t>
            </a:r>
            <a:endParaRPr lang="en-GB" dirty="0"/>
          </a:p>
        </p:txBody>
      </p:sp>
      <p:sp>
        <p:nvSpPr>
          <p:cNvPr id="2" name="Title 1"/>
          <p:cNvSpPr>
            <a:spLocks noGrp="1"/>
          </p:cNvSpPr>
          <p:nvPr>
            <p:ph type="title"/>
          </p:nvPr>
        </p:nvSpPr>
        <p:spPr/>
        <p:txBody>
          <a:bodyPr/>
          <a:lstStyle/>
          <a:p>
            <a:r>
              <a:rPr lang="en-GB" dirty="0" smtClean="0"/>
              <a:t>Relapse Prevention Strategies</a:t>
            </a:r>
            <a:endParaRPr lang="en-GB" dirty="0"/>
          </a:p>
        </p:txBody>
      </p:sp>
      <p:sp>
        <p:nvSpPr>
          <p:cNvPr id="4" name="Date Placeholder 3"/>
          <p:cNvSpPr>
            <a:spLocks noGrp="1"/>
          </p:cNvSpPr>
          <p:nvPr>
            <p:ph type="dt" sz="half" idx="14"/>
          </p:nvPr>
        </p:nvSpPr>
        <p:spPr/>
        <p:txBody>
          <a:bodyPr/>
          <a:lstStyle/>
          <a:p>
            <a:fld id="{DDA20272-C58B-492A-B449-3CFC4103C3A5}" type="datetime1">
              <a:rPr lang="en-US" smtClean="0"/>
              <a:t>4/1/2020</a:t>
            </a:fld>
            <a:endParaRPr lang="en-GB"/>
          </a:p>
        </p:txBody>
      </p:sp>
      <p:sp>
        <p:nvSpPr>
          <p:cNvPr id="5" name="Footer Placeholder 4"/>
          <p:cNvSpPr>
            <a:spLocks noGrp="1"/>
          </p:cNvSpPr>
          <p:nvPr>
            <p:ph type="ftr" sz="quarter" idx="16"/>
          </p:nvPr>
        </p:nvSpPr>
        <p:spPr/>
        <p:txBody>
          <a:bodyPr/>
          <a:lstStyle/>
          <a:p>
            <a:r>
              <a:rPr lang="en-GB" smtClean="0"/>
              <a:t>Dr Amina Muazzam</a:t>
            </a:r>
            <a:endParaRPr lang="en-GB"/>
          </a:p>
        </p:txBody>
      </p:sp>
      <p:sp>
        <p:nvSpPr>
          <p:cNvPr id="6" name="Slide Number Placeholder 5"/>
          <p:cNvSpPr>
            <a:spLocks noGrp="1"/>
          </p:cNvSpPr>
          <p:nvPr>
            <p:ph type="sldNum" sz="quarter" idx="15"/>
          </p:nvPr>
        </p:nvSpPr>
        <p:spPr/>
        <p:txBody>
          <a:bodyPr/>
          <a:lstStyle/>
          <a:p>
            <a:fld id="{649DE382-DC72-4AD2-B4D5-02637D502CC4}" type="slidenum">
              <a:rPr lang="en-GB" smtClean="0"/>
              <a:pPr/>
              <a:t>9</a:t>
            </a:fld>
            <a:endParaRPr lang="en-GB"/>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Custom 1">
      <a:dk1>
        <a:sysClr val="windowText" lastClr="000000"/>
      </a:dk1>
      <a:lt1>
        <a:sysClr val="window" lastClr="FFFFFF"/>
      </a:lt1>
      <a:dk2>
        <a:srgbClr val="000000"/>
      </a:dk2>
      <a:lt2>
        <a:srgbClr val="000000"/>
      </a:lt2>
      <a:accent1>
        <a:srgbClr val="000000"/>
      </a:accent1>
      <a:accent2>
        <a:srgbClr val="000000"/>
      </a:accent2>
      <a:accent3>
        <a:srgbClr val="969696"/>
      </a:accent3>
      <a:accent4>
        <a:srgbClr val="808080"/>
      </a:accent4>
      <a:accent5>
        <a:srgbClr val="5F5F5F"/>
      </a:accent5>
      <a:accent6>
        <a:srgbClr val="4D4D4D"/>
      </a:accent6>
      <a:hlink>
        <a:srgbClr val="5F5F5F"/>
      </a:hlink>
      <a:folHlink>
        <a:srgbClr val="919191"/>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307</TotalTime>
  <Words>439</Words>
  <Application>Microsoft Office PowerPoint</Application>
  <PresentationFormat>On-screen Show (4:3)</PresentationFormat>
  <Paragraphs>97</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Paper</vt:lpstr>
      <vt:lpstr> Relapse Prevention</vt:lpstr>
      <vt:lpstr>Relapse Prevention</vt:lpstr>
      <vt:lpstr>Relapse Prevention</vt:lpstr>
      <vt:lpstr>Purpose</vt:lpstr>
      <vt:lpstr>Causes of Relapse</vt:lpstr>
      <vt:lpstr>WARNING SIGNS OF RELAPSE </vt:lpstr>
      <vt:lpstr>Signs continued........</vt:lpstr>
      <vt:lpstr>Signs continued…………</vt:lpstr>
      <vt:lpstr>Relapse Prevention Strategies</vt:lpstr>
      <vt:lpstr>Become In Tune With Your Mind </vt:lpstr>
      <vt:lpstr>PowerPoint Presentation</vt:lpstr>
      <vt:lpstr>Be Aware of the Abstinence Violation Effect</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 Injury</dc:title>
  <dc:creator>Civilla</dc:creator>
  <cp:lastModifiedBy>Windows User</cp:lastModifiedBy>
  <cp:revision>45</cp:revision>
  <dcterms:created xsi:type="dcterms:W3CDTF">2017-11-14T06:12:28Z</dcterms:created>
  <dcterms:modified xsi:type="dcterms:W3CDTF">2020-04-01T18:23:32Z</dcterms:modified>
</cp:coreProperties>
</file>